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9"/>
  </p:notesMasterIdLst>
  <p:handoutMasterIdLst>
    <p:handoutMasterId r:id="rId50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21" r:id="rId15"/>
    <p:sldId id="318" r:id="rId16"/>
    <p:sldId id="319" r:id="rId17"/>
    <p:sldId id="286" r:id="rId18"/>
    <p:sldId id="287" r:id="rId19"/>
    <p:sldId id="288" r:id="rId20"/>
    <p:sldId id="263" r:id="rId21"/>
    <p:sldId id="306" r:id="rId22"/>
    <p:sldId id="307" r:id="rId23"/>
    <p:sldId id="309" r:id="rId24"/>
    <p:sldId id="289" r:id="rId25"/>
    <p:sldId id="314" r:id="rId26"/>
    <p:sldId id="265" r:id="rId27"/>
    <p:sldId id="266" r:id="rId28"/>
    <p:sldId id="267" r:id="rId29"/>
    <p:sldId id="268" r:id="rId30"/>
    <p:sldId id="295" r:id="rId31"/>
    <p:sldId id="296" r:id="rId32"/>
    <p:sldId id="322" r:id="rId33"/>
    <p:sldId id="299" r:id="rId34"/>
    <p:sldId id="302" r:id="rId35"/>
    <p:sldId id="304" r:id="rId36"/>
    <p:sldId id="303" r:id="rId37"/>
    <p:sldId id="310" r:id="rId38"/>
    <p:sldId id="312" r:id="rId39"/>
    <p:sldId id="313" r:id="rId40"/>
    <p:sldId id="272" r:id="rId41"/>
    <p:sldId id="276" r:id="rId42"/>
    <p:sldId id="273" r:id="rId43"/>
    <p:sldId id="274" r:id="rId44"/>
    <p:sldId id="275" r:id="rId45"/>
    <p:sldId id="279" r:id="rId46"/>
    <p:sldId id="277" r:id="rId47"/>
    <p:sldId id="278" r:id="rId48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3368" autoAdjust="0"/>
  </p:normalViewPr>
  <p:slideViewPr>
    <p:cSldViewPr>
      <p:cViewPr>
        <p:scale>
          <a:sx n="80" d="100"/>
          <a:sy n="80" d="100"/>
        </p:scale>
        <p:origin x="-1008" y="-1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dirty="0">
            <a:latin typeface="Times New Roman" pitchFamily="18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</dgm:pt>
    <dgm:pt modelId="{24598DBF-31B3-4A7A-8AA5-251C625A80C7}" type="pres">
      <dgm:prSet presAssocID="{E2C9F037-FE6A-4292-840A-18589993EED2}" presName="cycle" presStyleCnt="0"/>
      <dgm:spPr/>
    </dgm:pt>
    <dgm:pt modelId="{BA11E070-939D-4149-A144-64D0DDEAC629}" type="pres">
      <dgm:prSet presAssocID="{E2C9F037-FE6A-4292-840A-18589993EED2}" presName="srcNode" presStyleLbl="node1" presStyleIdx="0" presStyleCnt="4"/>
      <dgm:spPr/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</dgm:pt>
    <dgm:pt modelId="{7A8F4000-891A-406D-B597-9237B621F926}" type="pres">
      <dgm:prSet presAssocID="{E2C9F037-FE6A-4292-840A-18589993EED2}" presName="dstNode" presStyleLbl="node1" presStyleIdx="0" presStyleCnt="4"/>
      <dgm:spPr/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</dgm:pt>
    <dgm:pt modelId="{68745E51-0345-4658-A7A4-B1F4C3EFB484}" type="pres">
      <dgm:prSet presAssocID="{737069CB-41C6-40C9-947D-22986A453186}" presName="accentRepeatNode" presStyleLbl="solidFgAcc1" presStyleIdx="0" presStyleCnt="4"/>
      <dgm:spPr/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</dgm:pt>
    <dgm:pt modelId="{77C541FC-1512-4E44-8731-08C4D27DDA33}" type="pres">
      <dgm:prSet presAssocID="{67828CE5-48A2-41EB-A5F6-3ECCA762CB4C}" presName="accentRepeatNode" presStyleLbl="solidFgAcc1" presStyleIdx="1" presStyleCnt="4"/>
      <dgm:spPr/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</dgm:pt>
    <dgm:pt modelId="{9719BA85-BF0E-47F7-A721-995E2FF0224B}" type="pres">
      <dgm:prSet presAssocID="{DCD6900D-DC82-44E2-907C-BF3DEA1CF9C8}" presName="accentRepeatNode" presStyleLbl="solidFgAcc1" presStyleIdx="2" presStyleCnt="4"/>
      <dgm:spPr/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</dgm:pt>
    <dgm:pt modelId="{7CAEB1B3-2AE6-49F7-BC49-C99683973853}" type="pres">
      <dgm:prSet presAssocID="{267B4ABB-5ADE-4183-AF18-1998890F806A}" presName="accentRepeatNode" presStyleLbl="solidFgAcc1" presStyleIdx="3" presStyleCnt="4"/>
      <dgm:spPr/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sz="3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12:16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12:16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12:16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12:16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12:16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12:16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	</a:t>
            </a:r>
            <a:r>
              <a:rPr lang="en-US" i="1" smtClean="0"/>
              <a:t>2’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	</a:t>
            </a:r>
            <a:r>
              <a:rPr lang="en-US" b="1" smtClean="0">
                <a:solidFill>
                  <a:srgbClr val="FF0000"/>
                </a:solidFill>
              </a:rPr>
              <a:t>2’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smtClean="0"/>
              <a:t>Lợi ích của khai thác dữ liệu: giúp đưa ra các thông tin hữu ích, mang tính quyết định</a:t>
            </a:r>
          </a:p>
          <a:p>
            <a:r>
              <a:rPr lang="en-US" smtClean="0"/>
              <a:t>Khi thực hiện Data mining: </a:t>
            </a:r>
            <a:r>
              <a:rPr lang="en-US" i="1" smtClean="0">
                <a:solidFill>
                  <a:schemeClr val="tx2"/>
                </a:solidFill>
              </a:rPr>
              <a:t>cần xác định tập dữ liệu cần khai thác, có những thuộc tính (attributes) được xác định rõ</a:t>
            </a:r>
          </a:p>
          <a:p>
            <a:r>
              <a:rPr lang="en-US" smtClean="0"/>
              <a:t>Nhưng tập attributes của một đối tượng thì linh hoạt, không xác định trước.</a:t>
            </a:r>
          </a:p>
          <a:p>
            <a:pPr>
              <a:buFont typeface="Symbol"/>
              <a:buChar char="Þ"/>
            </a:pPr>
            <a:r>
              <a:rPr lang="en-US" smtClean="0"/>
              <a:t>Làm thế nào thiết kế trúc hỗ trợ việc khai thác dữ liệu khi thông tin của đối tượng có tập thuộc tính linh hoạt, không xác định trước</a:t>
            </a:r>
          </a:p>
          <a:p>
            <a:pPr>
              <a:buFont typeface="Symbol"/>
              <a:buChar char="Þ"/>
            </a:pPr>
            <a:endParaRPr lang="en-US" smtClean="0"/>
          </a:p>
          <a:p>
            <a:pPr>
              <a:buFont typeface="Symbol"/>
              <a:buChar char="Þ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distinguish between data and information </a:t>
            </a:r>
          </a:p>
          <a:p>
            <a:r>
              <a:rPr lang="en-US" sz="1400"/>
              <a:t>describe the components of information domain in the context of information system design </a:t>
            </a:r>
          </a:p>
          <a:p>
            <a:r>
              <a:rPr lang="en-US" sz="1400"/>
              <a:t>describe the data-oriented approach to information system development </a:t>
            </a:r>
          </a:p>
          <a:p>
            <a:r>
              <a:rPr lang="en-US" sz="1400"/>
              <a:t>explain information organization from the perspectives of: data, relationship, operating system and system architecture </a:t>
            </a:r>
          </a:p>
          <a:p>
            <a:r>
              <a:rPr lang="en-US" sz="1400"/>
              <a:t>list typical spatial and non-spatial data structures and describe their characteristics </a:t>
            </a:r>
          </a:p>
          <a:p>
            <a:r>
              <a:rPr lang="en-US" sz="1400"/>
              <a:t>describe the phases of work of data modeling and their respective end products </a:t>
            </a:r>
          </a:p>
          <a:p>
            <a:r>
              <a:rPr lang="en-US" sz="1400"/>
              <a:t>describe the method of process modeling and its end product </a:t>
            </a:r>
          </a:p>
          <a:p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/>
              <a:t>databases can be organized in different ways known as </a:t>
            </a:r>
            <a:r>
              <a:rPr lang="en-US" sz="1800" i="1"/>
              <a:t>database models</a:t>
            </a:r>
            <a:endParaRPr lang="en-US" sz="1800"/>
          </a:p>
          <a:p>
            <a:pPr lvl="1"/>
            <a:r>
              <a:rPr lang="en-US" sz="1800"/>
              <a:t>the three conventional database models are: </a:t>
            </a:r>
            <a:r>
              <a:rPr lang="en-US" sz="1800" i="1"/>
              <a:t>relational</a:t>
            </a:r>
            <a:r>
              <a:rPr lang="en-US" sz="1800"/>
              <a:t>, </a:t>
            </a:r>
            <a:r>
              <a:rPr lang="en-US" sz="1800" i="1"/>
              <a:t>network </a:t>
            </a:r>
            <a:r>
              <a:rPr lang="en-US" sz="1800"/>
              <a:t>and </a:t>
            </a:r>
            <a:r>
              <a:rPr lang="en-US" sz="1800" i="1"/>
              <a:t>hierarchical</a:t>
            </a:r>
            <a:endParaRPr lang="en-US" sz="1800"/>
          </a:p>
          <a:p>
            <a:pPr lvl="2"/>
            <a:r>
              <a:rPr lang="en-US" sz="1400"/>
              <a:t>relational --- data are organized by records in relations which resemble a table (</a:t>
            </a:r>
            <a:r>
              <a:rPr lang="en-US" sz="1400">
                <a:hlinkClick r:id="rId2"/>
              </a:rPr>
              <a:t>Figure 5a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3.2.1</a:t>
            </a:r>
            <a:r>
              <a:rPr lang="en-US" sz="1400"/>
              <a:t> for further explanation)</a:t>
            </a:r>
          </a:p>
          <a:p>
            <a:pPr lvl="2"/>
            <a:r>
              <a:rPr lang="en-US" sz="1400"/>
              <a:t>network --- data are organized by records which are classified into record types, with 1:n pointers linking associated records (</a:t>
            </a:r>
            <a:r>
              <a:rPr lang="en-US" sz="1400">
                <a:hlinkClick r:id="rId2"/>
              </a:rPr>
              <a:t>Figure 5b</a:t>
            </a:r>
            <a:r>
              <a:rPr lang="en-US" sz="1400"/>
              <a:t>)</a:t>
            </a:r>
          </a:p>
          <a:p>
            <a:pPr lvl="2"/>
            <a:r>
              <a:rPr lang="en-US" sz="1400"/>
              <a:t>hierarchical --- data are organized by records on a parent-child one-to-many relations (</a:t>
            </a:r>
            <a:r>
              <a:rPr lang="en-US" sz="1400">
                <a:hlinkClick r:id="rId2"/>
              </a:rPr>
              <a:t>Figure 5c</a:t>
            </a:r>
            <a:r>
              <a:rPr lang="en-US" sz="1400"/>
              <a:t>)</a:t>
            </a:r>
          </a:p>
          <a:p>
            <a:pPr lvl="1"/>
            <a:r>
              <a:rPr lang="en-US" sz="1800"/>
              <a:t>the emerging database model is </a:t>
            </a:r>
            <a:r>
              <a:rPr lang="en-US" sz="1800" i="1"/>
              <a:t>object-oriented</a:t>
            </a:r>
            <a:endParaRPr lang="en-US" sz="1800"/>
          </a:p>
          <a:p>
            <a:pPr lvl="2"/>
            <a:r>
              <a:rPr lang="en-US" sz="1400"/>
              <a:t>data are uniquely identified as individual objects that are classified into object types or classes according to the characteristics (attributes and operations) of the object (</a:t>
            </a:r>
            <a:r>
              <a:rPr lang="en-US" sz="1400">
                <a:hlinkClick r:id="rId2"/>
              </a:rPr>
              <a:t>Figure 5d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3.2.2</a:t>
            </a:r>
            <a:r>
              <a:rPr lang="en-US" sz="1400"/>
              <a:t> for further explanation)</a:t>
            </a:r>
          </a:p>
          <a:p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GIẢI QUYẾT </a:t>
            </a:r>
            <a:r>
              <a:rPr lang="en-US" smtClean="0"/>
              <a:t>BÀI TOÁN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oogle.com.vn/url?source=imglanding&amp;ct=img&amp;q=http://merlin2011graduates.com/blog/wp-content/uploads/2011/11/solution.png&amp;sa=X&amp;ei=aGr9Tu7MA8aSiQeNou2xAQ&amp;ved=0CAsQ8wc&amp;usg=AFQjCNGcOPplEFMSM8mg_N0VQ-_h29Js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" y="1934564"/>
            <a:ext cx="9114971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08598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Không cần thiết tất cả dữ liệu giúp nghiệp vụ tìm kiếm &amp; so khớp thông tin các đối tượng với nhau</a:t>
            </a:r>
          </a:p>
          <a:p>
            <a:pPr lvl="1"/>
            <a:endParaRPr lang="en-US" smtClean="0"/>
          </a:p>
          <a:p>
            <a:r>
              <a:rPr lang="en-US" smtClean="0"/>
              <a:t>Giải pháp: sử dụng Tag</a:t>
            </a:r>
          </a:p>
          <a:p>
            <a:pPr lvl="1"/>
            <a:r>
              <a:rPr lang="en-US" smtClean="0"/>
              <a:t>Tag (metadata) là từ khóa phi cấu trúc</a:t>
            </a:r>
          </a:p>
          <a:p>
            <a:pPr lvl="1"/>
            <a:r>
              <a:rPr lang="en-US" smtClean="0"/>
              <a:t>Tagging các dữ liệu cần thiết</a:t>
            </a:r>
          </a:p>
          <a:p>
            <a:pPr lvl="1"/>
            <a:r>
              <a:rPr lang="en-US" smtClean="0"/>
              <a:t>Mô tả thông tin của một đối tượng một cách linh hoạt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Taxonomy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Sau khi mô tả thông tin đối tượng bằng các tag (unstructured) thì làm thế nào  cấu trúc (structured) thông tin để đảm bảo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tổ chức thông tin theo Hierarchical model</a:t>
            </a:r>
            <a:endParaRPr lang="en-US" sz="2800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19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7" y="1203724"/>
            <a:ext cx="54768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pháp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</a:t>
            </a:r>
          </a:p>
          <a:p>
            <a:endParaRPr lang="en-US"/>
          </a:p>
          <a:p>
            <a:r>
              <a:rPr lang="en-US" smtClean="0"/>
              <a:t>Giải pháp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Giải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so </a:t>
            </a:r>
            <a:r>
              <a:rPr lang="en-US" sz="3600" dirty="0" err="1" smtClean="0"/>
              <a:t>khớp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5" y="1251084"/>
            <a:ext cx="4833393" cy="389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2" y="1545636"/>
            <a:ext cx="5071823" cy="264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dc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14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JobZoom</a:t>
            </a:r>
            <a:r>
              <a:rPr lang="en-US" dirty="0" smtClean="0"/>
              <a:t> framework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756946" cy="443198"/>
          </a:xfrm>
        </p:spPr>
        <p:txBody>
          <a:bodyPr/>
          <a:lstStyle/>
          <a:p>
            <a:r>
              <a:rPr lang="en-US" sz="3200" smtClean="0"/>
              <a:t>4 vấn đề cần giải quyết trong JobZoom</a:t>
            </a:r>
            <a:endParaRPr lang="en-US" sz="3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3447098"/>
          </a:xfrm>
        </p:spPr>
        <p:txBody>
          <a:bodyPr/>
          <a:lstStyle/>
          <a:p>
            <a:r>
              <a:rPr lang="en-US" sz="2800" smtClean="0"/>
              <a:t>Hỗ trợ đăng tải thông tin theo từng ngành nghề</a:t>
            </a:r>
          </a:p>
          <a:p>
            <a:r>
              <a:rPr lang="en-US" sz="2800" smtClean="0"/>
              <a:t>So khớp thông tin giữa hồ sơ ứng viên &amp; yêu cầu công việc của nhà tuyển dụng</a:t>
            </a:r>
          </a:p>
          <a:p>
            <a:r>
              <a:rPr lang="en-US" sz="2800" smtClean="0"/>
              <a:t>Gợi ý ứng viên viết resume hiệu quả để được nhà tuyển dụng chú ý</a:t>
            </a:r>
          </a:p>
          <a:p>
            <a:r>
              <a:rPr lang="en-US" sz="2800" smtClean="0"/>
              <a:t>Kiến trúc hỗ trợ giải pháp cải thiện hiệu năng (performance) trong hệ thống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97" y="1419622"/>
            <a:ext cx="8153400" cy="249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Logical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05673962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r>
              <a:rPr lang="en-US" smtClean="0"/>
              <a:t>Kiến trúc dưới gốc độ tích hợp hệ thống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tổ chức thông tin linh </a:t>
            </a:r>
            <a:r>
              <a:rPr lang="en-US" sz="3600" smtClean="0"/>
              <a:t>hoạt #1</a:t>
            </a:r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89436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37501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3649"/>
            <a:ext cx="1341437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35646"/>
            <a:ext cx="4049713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/>
              <a:t>Component tổ chức thông tin linh hoạt </a:t>
            </a:r>
            <a:r>
              <a:rPr lang="en-US" sz="3600" smtClean="0"/>
              <a:t>#2</a:t>
            </a:r>
            <a:endParaRPr lang="en-US" sz="360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66" y="1200150"/>
            <a:ext cx="3506017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Đánh giá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www.google.com.vn/url?source=imglanding&amp;ct=img&amp;q=http://blogs.msdn.com/blogfiles/willy-peter_schaub/WindowsLiveWriter/Aproblemhasbeenencounteredwhileloadingt_898F/CLIPART_OF_10873_SM_2.jpg&amp;sa=X&amp;ei=-F4FT_bDFoSbiQftvYXPAQ&amp;ved=0CAwQ8wc43QE&amp;usg=AFQjCNFaqnaVQMZhUCnPgJ-5uXSoHDa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00100"/>
            <a:ext cx="3312368" cy="19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73086"/>
            <a:ext cx="4067944" cy="28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8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gốc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smtClean="0"/>
              <a:t>Được tổ chức + lưu trữ một cách đa dạng</a:t>
            </a:r>
          </a:p>
          <a:p>
            <a:r>
              <a:rPr lang="en-US" smtClean="0"/>
              <a:t>Theo nhiều mô hình khác nhau (data modelling)</a:t>
            </a:r>
          </a:p>
          <a:p>
            <a:pPr lvl="1"/>
            <a:r>
              <a:rPr lang="vi-VN"/>
              <a:t>Phụ thuộc vào đặc thù của đối tượng thông tin và chiến lược của nhà phát triển phần mềm.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ketqua368.com/images/global-search-icon.jpg&amp;sa=X&amp;ei=9ycJT-rpDeSTiQeS4qWTCQ&amp;ved=0CAsQ8wc&amp;usg=AFQjCNGVmjjcoIQfsvLayODDqB6ChABwt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/>
          <a:stretch/>
        </p:blipFill>
        <p:spPr bwMode="auto">
          <a:xfrm>
            <a:off x="5076056" y="2262332"/>
            <a:ext cx="3042260" cy="23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7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991</Words>
  <Application>Microsoft Office PowerPoint</Application>
  <PresentationFormat>On-screen Show (16:9)</PresentationFormat>
  <Paragraphs>173</Paragraphs>
  <Slides>42</Slides>
  <Notes>2</Notes>
  <HiddenSlides>4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PowerPoint Presentation</vt:lpstr>
      <vt:lpstr>Fundamentals of information science </vt:lpstr>
      <vt:lpstr>Fundamentals of information science  </vt:lpstr>
      <vt:lpstr>Fundamentals of information science </vt:lpstr>
      <vt:lpstr>GIẢI QUYẾT BÀI TOÁN</vt:lpstr>
      <vt:lpstr>Tag</vt:lpstr>
      <vt:lpstr>Taxonomy</vt:lpstr>
      <vt:lpstr>Giải pháp tổ chức thông tin theo Hierarchical model</vt:lpstr>
      <vt:lpstr>PowerPoint Presentation</vt:lpstr>
      <vt:lpstr>Giải pháp so khớp thông tin</vt:lpstr>
      <vt:lpstr>Giải pháp so khớp thông tin</vt:lpstr>
      <vt:lpstr>Cây quyết định</vt:lpstr>
      <vt:lpstr>Kiến trúc phần mềm</vt:lpstr>
      <vt:lpstr>JobZoom framework</vt:lpstr>
      <vt:lpstr>4 vấn đề cần giải quyết trong JobZoom</vt:lpstr>
      <vt:lpstr>Kiến trúc tổng quan JobZoom framework</vt:lpstr>
      <vt:lpstr>Kiến trúc tổng quan JobZoom framework</vt:lpstr>
      <vt:lpstr>Use Case của framework</vt:lpstr>
      <vt:lpstr>Logical view</vt:lpstr>
      <vt:lpstr>Process view</vt:lpstr>
      <vt:lpstr>Component tổ chức thông tin linh hoạt #1</vt:lpstr>
      <vt:lpstr>Component tổ chức thông tin linh hoạt #2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Đánh giá</vt:lpstr>
      <vt:lpstr>Những hạn chế</vt:lpstr>
      <vt:lpstr>Q &amp; 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2012-01-08T05:37:36Z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